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6" r:id="rId4"/>
    <p:sldId id="297" r:id="rId5"/>
    <p:sldId id="301" r:id="rId6"/>
    <p:sldId id="258" r:id="rId7"/>
    <p:sldId id="292" r:id="rId8"/>
    <p:sldId id="291" r:id="rId9"/>
    <p:sldId id="293" r:id="rId10"/>
    <p:sldId id="282" r:id="rId11"/>
    <p:sldId id="283" r:id="rId12"/>
    <p:sldId id="294" r:id="rId13"/>
    <p:sldId id="284" r:id="rId14"/>
    <p:sldId id="303" r:id="rId15"/>
    <p:sldId id="285" r:id="rId16"/>
    <p:sldId id="286" r:id="rId17"/>
    <p:sldId id="306" r:id="rId18"/>
    <p:sldId id="307" r:id="rId19"/>
    <p:sldId id="308" r:id="rId20"/>
    <p:sldId id="309" r:id="rId21"/>
    <p:sldId id="287" r:id="rId22"/>
    <p:sldId id="295" r:id="rId23"/>
    <p:sldId id="288" r:id="rId24"/>
    <p:sldId id="289" r:id="rId25"/>
    <p:sldId id="290" r:id="rId26"/>
    <p:sldId id="296" r:id="rId27"/>
    <p:sldId id="277" r:id="rId28"/>
    <p:sldId id="278" r:id="rId29"/>
    <p:sldId id="302" r:id="rId30"/>
    <p:sldId id="304" r:id="rId31"/>
    <p:sldId id="280" r:id="rId32"/>
    <p:sldId id="279" r:id="rId33"/>
    <p:sldId id="305" r:id="rId34"/>
    <p:sldId id="274" r:id="rId35"/>
    <p:sldId id="275" r:id="rId36"/>
    <p:sldId id="262" r:id="rId37"/>
    <p:sldId id="261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253"/>
    <a:srgbClr val="319795"/>
    <a:srgbClr val="43718D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76485" autoAdjust="0"/>
  </p:normalViewPr>
  <p:slideViewPr>
    <p:cSldViewPr snapToGrid="0" snapToObjects="1">
      <p:cViewPr varScale="1">
        <p:scale>
          <a:sx n="87" d="100"/>
          <a:sy n="87" d="100"/>
        </p:scale>
        <p:origin x="504" y="86"/>
      </p:cViewPr>
      <p:guideLst/>
    </p:cSldViewPr>
  </p:slideViewPr>
  <p:outlineViewPr>
    <p:cViewPr>
      <p:scale>
        <a:sx n="33" d="100"/>
        <a:sy n="33" d="100"/>
      </p:scale>
      <p:origin x="0" y="-3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0" dirty="0"/>
              <a:t>Même sans le responsive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Commencer par relever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points de désaccord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(plus il y en a et plus vous êtes armé).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Chaque point de désaccord cédé nécessite quelque chose en retour (c’est gagnant-gagnant).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préparez des «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vraies fausses exigences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sur lesquelles vous êtes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prêt à céder.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client doit être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persuadé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vous faites un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conséquent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nécessite une contrepartie.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tous les points » et sur « être persuadé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guillets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vraies fausses exigences »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font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gagnant-gagnant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7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moonfish-mariadb</a:t>
            </a:r>
            <a:r>
              <a:rPr lang="fr-CH" dirty="0"/>
              <a:t> » : Le conteneur exécutant la base de données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moonfish-phpmyadmin</a:t>
            </a:r>
            <a:r>
              <a:rPr lang="fr-CH" dirty="0"/>
              <a:t> » : Permettant d’administrer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 neo4j » : Le conteneur exécutant la base de données Neo4j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-backend » : Le conteneur Express contenant l’API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-frontend » : Le conteneur Vue.js contenant l’application web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Respect de la planification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Méthodologie </a:t>
            </a:r>
            <a:r>
              <a:rPr lang="fr-FR" dirty="0" err="1"/>
              <a:t>scrum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b="1" dirty="0" err="1"/>
              <a:t>conclure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vente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étant</a:t>
            </a:r>
            <a:r>
              <a:rPr lang="en-US" b="1" dirty="0"/>
              <a:t> </a:t>
            </a:r>
            <a:r>
              <a:rPr lang="en-US" b="1" dirty="0" err="1"/>
              <a:t>gagnant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fait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dernier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faire face 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support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reveiller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déplacement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conséquent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Je</a:t>
            </a:r>
            <a:r>
              <a:rPr lang="en-US" b="1" dirty="0"/>
              <a:t> </a:t>
            </a:r>
            <a:r>
              <a:rPr lang="en-US" b="1" dirty="0" err="1"/>
              <a:t>vais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donner 5 </a:t>
            </a:r>
            <a:r>
              <a:rPr lang="en-US" b="1" dirty="0" err="1"/>
              <a:t>clés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permettant</a:t>
            </a:r>
            <a:r>
              <a:rPr lang="en-US" b="1" dirty="0"/>
              <a:t> de </a:t>
            </a:r>
            <a:r>
              <a:rPr lang="en-US" b="1" dirty="0" err="1"/>
              <a:t>vendre</a:t>
            </a:r>
            <a:r>
              <a:rPr lang="en-US" b="1" dirty="0"/>
              <a:t> </a:t>
            </a:r>
            <a:r>
              <a:rPr lang="en-US" b="1" dirty="0" err="1"/>
              <a:t>vos</a:t>
            </a:r>
            <a:r>
              <a:rPr lang="en-US" b="1" dirty="0"/>
              <a:t> </a:t>
            </a:r>
            <a:r>
              <a:rPr lang="en-US" b="1" dirty="0" err="1"/>
              <a:t>produits</a:t>
            </a:r>
            <a:r>
              <a:rPr lang="en-US" b="1" dirty="0"/>
              <a:t> 2x plus </a:t>
            </a:r>
            <a:r>
              <a:rPr lang="en-US" b="1" dirty="0" err="1"/>
              <a:t>cher</a:t>
            </a:r>
            <a:r>
              <a:rPr lang="en-US" b="1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</a:t>
            </a:r>
            <a:r>
              <a:rPr lang="en-US" dirty="0" err="1"/>
              <a:t>voie</a:t>
            </a:r>
            <a:r>
              <a:rPr lang="en-US" dirty="0"/>
              <a:t> forte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avec les </a:t>
            </a:r>
            <a:r>
              <a:rPr lang="en-US"/>
              <a:t>doigts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l’intérêt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tx1"/>
                </a:solidFill>
                <a:effectLst/>
              </a:rPr>
              <a:t>Henry Kissinger,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politologue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diplomate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américain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laisserais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l’interpretation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Avec des techniques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nous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mots 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et “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Inviter,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ouverte,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lire la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(30s)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“question” pour aider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d’ouverture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sourcils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Aujourd'hui, la gestion de projets informatiques respecte la plupart du temps le même processus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soumet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vendeur (et/ou un directeur, un chef de projet) décrit un cahier des charges et propose un devis au mandant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négocie avec le mandant la forme du projet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devis comprenant un coût, une qualité et un délai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impose un cahier des charges et des délais de réalisation à une équipe de développeurs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et crée un livrable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livre le produit fini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paie le projet (et les dépassements de coûts, la baisse de qualité, le non-respect des délais 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met en concours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Différentes équipes de développeurs décrivent un cahier des charges comprenant une liste de fonctionnalités réalisables, un choix technologique, une qualité et un coût dans le délai donné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des cahiers des charges proposés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pour lequel elle s’est engagée et livre un produit final que le mandant paie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2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données ne doivent pas être redondantes.</a:t>
            </a:r>
          </a:p>
          <a:p>
            <a:endParaRPr lang="fr-CH" dirty="0"/>
          </a:p>
          <a:p>
            <a:r>
              <a:rPr lang="fr-CH" dirty="0" err="1"/>
              <a:t>MariaDB</a:t>
            </a:r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ommencer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négociation par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Cette position affichée sert à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placer le curseur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 faire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 les étapes de la négociation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donc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garder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 manœuvre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négocier.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La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affichée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votre exigence de départ.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de rupture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le seuil que vous n’êtes pas prêt à dépasser (rupture du dialogue)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les deux, c’est la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où prend place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arriver à bien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naviguer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deux.</a:t>
            </a:r>
            <a:endParaRPr lang="en-US" b="1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tons et insister sur les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support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 : montrer un « seuil haut » avec la main / Mimer « marge de manœuvre » avec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la p</a:t>
            </a:r>
            <a:r>
              <a:rPr lang="en-US" i="0" dirty="0"/>
              <a:t>osition </a:t>
            </a:r>
            <a:r>
              <a:rPr lang="en-US" i="0" dirty="0" err="1"/>
              <a:t>affichée</a:t>
            </a:r>
            <a:r>
              <a:rPr lang="en-US" i="0" dirty="0"/>
              <a:t> et 2 le point de rupture, </a:t>
            </a:r>
            <a:r>
              <a:rPr lang="en-US" i="0" dirty="0" err="1"/>
              <a:t>puis</a:t>
            </a:r>
            <a:r>
              <a:rPr lang="en-US" i="0" dirty="0"/>
              <a:t> se </a:t>
            </a:r>
            <a:r>
              <a:rPr lang="en-US" i="0" dirty="0" err="1"/>
              <a:t>déplacer</a:t>
            </a:r>
            <a:r>
              <a:rPr lang="en-US" i="0" dirty="0"/>
              <a:t> entre les </a:t>
            </a:r>
            <a:r>
              <a:rPr lang="en-US" i="0" dirty="0" err="1"/>
              <a:t>deux</a:t>
            </a:r>
            <a:r>
              <a:rPr lang="en-US" i="0" dirty="0"/>
              <a:t> pour </a:t>
            </a:r>
            <a:r>
              <a:rPr lang="en-US" i="0" dirty="0" err="1"/>
              <a:t>illustrer</a:t>
            </a:r>
            <a:r>
              <a:rPr lang="en-US" i="0" dirty="0"/>
              <a:t> la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toujours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sa position initiale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maintenir votre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crédibilité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Si vous ne résistez pas votre client pensera que c’est facile pour vous de réaliser des concessions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voudra alors obtenir davantage de concessions et de biens meilleures conditions.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 insister sur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valeur de votre offre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non sur le prix et ainsi valoriser chaque point de </a:t>
            </a:r>
            <a:r>
              <a:rPr lang="en-US" dirty="0" err="1"/>
              <a:t>l'offre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Pour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prêt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b="1" dirty="0" err="1"/>
              <a:t>répondre</a:t>
            </a:r>
            <a:r>
              <a:rPr lang="en-US" b="1" dirty="0"/>
              <a:t> aux questions </a:t>
            </a:r>
            <a:r>
              <a:rPr lang="en-US" dirty="0"/>
              <a:t>et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b="1" dirty="0" err="1"/>
              <a:t>préparer</a:t>
            </a:r>
            <a:r>
              <a:rPr lang="en-US" b="1" dirty="0"/>
              <a:t> </a:t>
            </a:r>
            <a:r>
              <a:rPr lang="en-US" b="1" dirty="0" err="1"/>
              <a:t>ses</a:t>
            </a:r>
            <a:r>
              <a:rPr lang="en-US" b="1" dirty="0"/>
              <a:t> arguments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possibles, et surtout les pires.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position, crucial, tous les scénarios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arguments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vide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"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position" mimer le fait de ne plus bouger, rester ancrer au sol.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3979" y="108821"/>
            <a:ext cx="1371226" cy="1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2BED-055D-4D10-ABFB-1A2181ECA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8B638-C713-4163-9A23-DF0735F29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FB115B-7E51-400B-9F87-E37631DD3CA1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C6FEB-33DE-4AA9-BF4E-F16C8D379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32DA-8358-43A1-A454-57F01DE57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4A14F6-A445-41DC-827A-D79A8CEEFFC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4650-DF98-4D36-8295-B10BD04A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AFD9-46AE-43B4-BD75-555C5B3236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542EB-B19E-455E-92A6-9C725281C67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27275-69CC-47E0-A29A-01BADD1E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BB20B-42CA-4BAA-AE99-FDB0EFEA2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68E97A-9628-49AC-9D8F-39C10444A529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3E92-C6EF-4E27-8E69-BC7D33777F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20B15-0B1F-4998-935E-64980C43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21D7D-7EA5-4422-9200-199815DDE86B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B3743E-D096-4567-9713-16B75AF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62FAF-D207-4989-AF8F-9CA5A58C6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DD2-C0FB-46EC-8ABE-E8E46586F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36B8707-B6DB-423C-BF80-8BAC42E455C8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3217-8925-4D5A-A961-AA67926F6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D8F4-2129-498D-8EAA-683CA8F40D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3CF7E-141F-4D84-800A-F8489D872B62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15F0-35A0-4BBD-950C-42CC7F1E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D344-0023-4826-89D0-8305B9DF82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B4F23-AABA-45D3-B4E0-719B7A55975A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8D4D7-2C6C-4F61-8D02-CACBDF24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CA4BD-4F56-4448-A68F-A1823DD45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5D1EAE-9873-490F-ABFE-AE854C8C2414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F2F31-03B4-4224-BE1D-87C18FC2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3D92-4F36-475B-BB76-092CB0A0A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6E516-1138-4B8F-A790-520259438680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i.fbcd.co/products/original/ae60a824076217c4eaec08be344fe596324c98a8fe5c579dfb01dadb10df34ef.jpg" TargetMode="External"/><Relationship Id="rId3" Type="http://schemas.openxmlformats.org/officeDocument/2006/relationships/hyperlink" Target="https://github.com/adam-cowley/neode" TargetMode="External"/><Relationship Id="rId7" Type="http://schemas.openxmlformats.org/officeDocument/2006/relationships/hyperlink" Target="https://expressjs.com/images/express-facebook-share.png" TargetMode="External"/><Relationship Id="rId12" Type="http://schemas.openxmlformats.org/officeDocument/2006/relationships/hyperlink" Target="https://vuejs.org/v2/guide/component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c/ca/MariaDB_colour_logo.svg/langfr-220px-MariaDB_colour_logo.svg.png" TargetMode="External"/><Relationship Id="rId11" Type="http://schemas.openxmlformats.org/officeDocument/2006/relationships/hyperlink" Target="https://citations.ouest-france.fr/citation-mireille-sitbon/informatique-ca-fait-gagner-beaucoup-46083.html" TargetMode="External"/><Relationship Id="rId5" Type="http://schemas.openxmlformats.org/officeDocument/2006/relationships/hyperlink" Target="https://upload.wikimedia.org/wikipedia/commons/thumb/e/e5/Neo4j-logo_color.png/220px-Neo4j-logo_color.png" TargetMode="External"/><Relationship Id="rId10" Type="http://schemas.openxmlformats.org/officeDocument/2006/relationships/hyperlink" Target="https://trello.com/b/meyHR8e8/heig-vd-travail-de-bachelor" TargetMode="External"/><Relationship Id="rId4" Type="http://schemas.openxmlformats.org/officeDocument/2006/relationships/hyperlink" Target="https://sequelize.org/master/manual/asset/logo-small.png" TargetMode="External"/><Relationship Id="rId9" Type="http://schemas.openxmlformats.org/officeDocument/2006/relationships/hyperlink" Target="http://ami.responsivedesign.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17" y="2160394"/>
            <a:ext cx="10233765" cy="1732069"/>
          </a:xfrm>
        </p:spPr>
        <p:txBody>
          <a:bodyPr>
            <a:noAutofit/>
          </a:bodyPr>
          <a:lstStyle/>
          <a:p>
            <a:r>
              <a:rPr lang="fr-FR" sz="4000" dirty="0"/>
              <a:t>Étude et mise en place d'une plateforme web facilitant la gestion de projets entre mandants et équipes de développeurs indépendants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5707"/>
            <a:ext cx="9144000" cy="544077"/>
          </a:xfrm>
        </p:spPr>
        <p:txBody>
          <a:bodyPr lIns="90000">
            <a:normAutofit/>
          </a:bodyPr>
          <a:lstStyle/>
          <a:p>
            <a:r>
              <a:rPr lang="en-US" dirty="0"/>
              <a:t>Thibaud Alt – 21 </a:t>
            </a:r>
            <a:r>
              <a:rPr lang="fr-FR" dirty="0"/>
              <a:t>octobre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19A490-C328-40C6-8B3E-8E8B5CD90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21443" r="35216" b="21374"/>
          <a:stretch/>
        </p:blipFill>
        <p:spPr bwMode="auto">
          <a:xfrm>
            <a:off x="5414755" y="5116825"/>
            <a:ext cx="1362490" cy="11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fr-FR" dirty="0"/>
              <a:t>API 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5ACF45-14AC-4BCD-8AC3-C69AA31C9477}"/>
              </a:ext>
            </a:extLst>
          </p:cNvPr>
          <p:cNvSpPr/>
          <p:nvPr/>
        </p:nvSpPr>
        <p:spPr>
          <a:xfrm>
            <a:off x="-1" y="1574278"/>
            <a:ext cx="12192001" cy="2677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018FE25-EB4B-483E-82E4-14835DBB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81" y="1687138"/>
            <a:ext cx="1929034" cy="58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2EDAC4-F4DD-4DEB-80C6-030F7F969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7803"/>
              </p:ext>
            </p:extLst>
          </p:nvPr>
        </p:nvGraphicFramePr>
        <p:xfrm>
          <a:off x="2244756" y="2384930"/>
          <a:ext cx="7702485" cy="1602637"/>
        </p:xfrm>
        <a:graphic>
          <a:graphicData uri="http://schemas.openxmlformats.org/drawingml/2006/table">
            <a:tbl>
              <a:tblPr firstRow="1" firstCol="1" bandRow="1"/>
              <a:tblGrid>
                <a:gridCol w="7702485">
                  <a:extLst>
                    <a:ext uri="{9D8B030D-6E8A-4147-A177-3AD203B41FA5}">
                      <a16:colId xmlns:a16="http://schemas.microsoft.com/office/drawing/2014/main" val="3224529906"/>
                    </a:ext>
                  </a:extLst>
                </a:gridCol>
              </a:tblGrid>
              <a:tr h="178071">
                <a:tc>
                  <a:txBody>
                    <a:bodyPr/>
                    <a:lstStyle/>
                    <a:p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 : g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et all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resources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inked to a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62208"/>
                  </a:ext>
                </a:extLst>
              </a:tr>
              <a:tr h="1424566">
                <a:tc>
                  <a:txBody>
                    <a:bodyPr/>
                    <a:lstStyle/>
                    <a:p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router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     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1. La méthode http (</a:t>
                      </a:r>
                      <a:r>
                        <a:rPr lang="fr-CH" sz="1000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post, put, etc.)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'/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projects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/: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uuid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/ressources'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2. Le </a:t>
                      </a:r>
                      <a:r>
                        <a:rPr lang="fr-CH" sz="1000" i="1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endpoint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ou chemin d’accès, il s’agit de l’URL à interroger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requireAuth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3. Si nécessaire, l’authentification vérifiée par le </a:t>
                      </a:r>
                      <a:r>
                        <a:rPr lang="fr-CH" sz="1000" i="1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middleware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requiredRole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fr-CH" sz="1000" dirty="0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ROLE_USER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4. Si nécessaire, le ou les rôles requis par accéder à la requête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trimRequest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5. Une fonction de « nettoyage » de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validateGetProject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6. Si nécessaire, une fonction de validation des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getProjectTeams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7. La fonction à exécuter en cas de validation des étapes précédentes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16039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7BC44198-F0DC-4BBA-ADF1-4F1ABDC7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73" y="5283723"/>
            <a:ext cx="639654" cy="6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058936BD-5338-457C-86FD-2B2D26915923}"/>
              </a:ext>
            </a:extLst>
          </p:cNvPr>
          <p:cNvSpPr/>
          <p:nvPr/>
        </p:nvSpPr>
        <p:spPr>
          <a:xfrm rot="16200000">
            <a:off x="4079563" y="4580315"/>
            <a:ext cx="1120149" cy="112015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64585-763D-48DF-82AE-7B8C11F59E5C}"/>
              </a:ext>
            </a:extLst>
          </p:cNvPr>
          <p:cNvSpPr txBox="1"/>
          <p:nvPr/>
        </p:nvSpPr>
        <p:spPr>
          <a:xfrm>
            <a:off x="687800" y="4943581"/>
            <a:ext cx="339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fr-FR" dirty="0"/>
              <a:t>POST /login</a:t>
            </a:r>
          </a:p>
          <a:p>
            <a:pPr marL="342900" indent="-342900" algn="r">
              <a:buAutoNum type="arabicPeriod"/>
            </a:pPr>
            <a:r>
              <a:rPr lang="fr-FR" dirty="0"/>
              <a:t>GET /</a:t>
            </a:r>
            <a:r>
              <a:rPr lang="fr-FR" dirty="0" err="1"/>
              <a:t>projects</a:t>
            </a:r>
            <a:r>
              <a:rPr lang="fr-FR" dirty="0"/>
              <a:t>/</a:t>
            </a:r>
            <a:r>
              <a:rPr lang="fr-FR" dirty="0" err="1"/>
              <a:t>uuid</a:t>
            </a:r>
            <a:r>
              <a:rPr lang="fr-FR" dirty="0"/>
              <a:t>/ressources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B1B303EA-B9B3-40D0-88D0-CED46D4E7124}"/>
              </a:ext>
            </a:extLst>
          </p:cNvPr>
          <p:cNvSpPr/>
          <p:nvPr/>
        </p:nvSpPr>
        <p:spPr>
          <a:xfrm rot="10800000">
            <a:off x="6931707" y="4722213"/>
            <a:ext cx="1120149" cy="112015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27BD-E586-469F-868B-8A8EEA4B9833}"/>
              </a:ext>
            </a:extLst>
          </p:cNvPr>
          <p:cNvSpPr txBox="1"/>
          <p:nvPr/>
        </p:nvSpPr>
        <p:spPr>
          <a:xfrm>
            <a:off x="8251360" y="4817224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 / </a:t>
            </a:r>
            <a:r>
              <a:rPr lang="fr-FR" dirty="0" err="1"/>
              <a:t>Status</a:t>
            </a:r>
            <a:endParaRPr lang="fr-FR" dirty="0"/>
          </a:p>
          <a:p>
            <a:r>
              <a:rPr lang="fr-FR" dirty="0"/>
              <a:t>JSON Object or </a:t>
            </a:r>
            <a:r>
              <a:rPr lang="fr-FR" dirty="0" err="1"/>
              <a:t>error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3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F5719-B4BC-400E-B6FF-D06103FF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r>
              <a:rPr lang="fr-FR"/>
              <a:t>Mise en place de la structure (</a:t>
            </a:r>
            <a:r>
              <a:rPr lang="fr-FR" sz="2000" i="1"/>
              <a:t>contollers, middlewares, models</a:t>
            </a:r>
            <a:r>
              <a:rPr lang="fr-FR"/>
              <a:t>) plus longue que prévue </a:t>
            </a:r>
          </a:p>
          <a:p>
            <a:r>
              <a:rPr lang="fr-FR" i="1"/>
              <a:t>Neode</a:t>
            </a:r>
            <a:r>
              <a:rPr lang="fr-FR"/>
              <a:t> pas complet, nécessitant d’écrire plusieurs requêtes « à la main 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46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250842"/>
              </p:ext>
            </p:extLst>
          </p:nvPr>
        </p:nvGraphicFramePr>
        <p:xfrm>
          <a:off x="838200" y="1825624"/>
          <a:ext cx="10515600" cy="97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MariaDB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Neo4j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Sequelize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Neode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Express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2499A0E-88AD-4B0E-A28E-D39D5F09B5D6}"/>
              </a:ext>
            </a:extLst>
          </p:cNvPr>
          <p:cNvSpPr txBox="1">
            <a:spLocks/>
          </p:cNvSpPr>
          <p:nvPr/>
        </p:nvSpPr>
        <p:spPr>
          <a:xfrm>
            <a:off x="839788" y="3236259"/>
            <a:ext cx="10514012" cy="2851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Express est un </a:t>
            </a:r>
            <a:r>
              <a:rPr lang="fr-FR" i="1"/>
              <a:t>framework</a:t>
            </a:r>
            <a:r>
              <a:rPr lang="fr-FR"/>
              <a:t> minimaliste mais puissant, facile à prendre en main et pérenne</a:t>
            </a:r>
          </a:p>
          <a:p>
            <a:r>
              <a:rPr lang="fr-FR"/>
              <a:t>Le couple MariaDB / Neo4j fonctionne très bien pour la persistance des données de ce projet</a:t>
            </a:r>
          </a:p>
          <a:p>
            <a:r>
              <a:rPr lang="fr-FR"/>
              <a:t>Il est faudrait trouver une alternative à </a:t>
            </a:r>
            <a:r>
              <a:rPr lang="fr-FR" i="1"/>
              <a:t>Neode, soit </a:t>
            </a:r>
            <a:r>
              <a:rPr lang="fr-FR"/>
              <a:t>un OGM plus complet soit en écrivant les requêtes </a:t>
            </a:r>
            <a:r>
              <a:rPr lang="fr-FR" i="1"/>
              <a:t>Cypher</a:t>
            </a:r>
            <a:r>
              <a:rPr lang="fr-FR"/>
              <a:t> directement</a:t>
            </a:r>
          </a:p>
        </p:txBody>
      </p:sp>
    </p:spTree>
    <p:extLst>
      <p:ext uri="{BB962C8B-B14F-4D97-AF65-F5344CB8AC3E}">
        <p14:creationId xmlns:p14="http://schemas.microsoft.com/office/powerpoint/2010/main" val="206086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Front-end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Développement de l’application cliente avec TailwindCSS et Vue.js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23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TailwindCSS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fr-FR"/>
              <a:t>La prise en main est rapide et super intuitive</a:t>
            </a:r>
          </a:p>
          <a:p>
            <a:r>
              <a:rPr lang="fr-FR"/>
              <a:t>Les interfaces sont propres et complète</a:t>
            </a:r>
          </a:p>
          <a:p>
            <a:r>
              <a:rPr lang="fr-FR"/>
              <a:t>Pas eu besoin d’écrire une seule ligne de CSS !</a:t>
            </a:r>
          </a:p>
          <a:p>
            <a:r>
              <a:rPr lang="fr-FR"/>
              <a:t>L’integration avec </a:t>
            </a:r>
            <a:r>
              <a:rPr lang="fr-FR" i="1"/>
              <a:t>Vue.js </a:t>
            </a:r>
            <a:r>
              <a:rPr lang="fr-FR"/>
              <a:t>est transparente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6FC2-0DE5-4BD0-BDF5-BDBC37E154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621" y="1690687"/>
            <a:ext cx="5991830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84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TailwindCSS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40"/>
            <a:ext cx="10515600" cy="490855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… mais les templates devienent très vite surchargés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5F407-A2A7-4A50-9BEA-0FFB2592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10" y="2205232"/>
            <a:ext cx="7095579" cy="3513953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E365881-1035-4DB6-A1B2-4984D5D671E0}"/>
              </a:ext>
            </a:extLst>
          </p:cNvPr>
          <p:cNvSpPr txBox="1">
            <a:spLocks/>
          </p:cNvSpPr>
          <p:nvPr/>
        </p:nvSpPr>
        <p:spPr>
          <a:xfrm>
            <a:off x="4724400" y="5847594"/>
            <a:ext cx="2952206" cy="317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/>
              <a:t>+ de </a:t>
            </a:r>
            <a:r>
              <a:rPr lang="fr-FR" sz="1800">
                <a:solidFill>
                  <a:srgbClr val="C00000"/>
                </a:solidFill>
              </a:rPr>
              <a:t>60%</a:t>
            </a:r>
            <a:r>
              <a:rPr lang="fr-FR" sz="1800"/>
              <a:t> du code ci-dessus!</a:t>
            </a:r>
          </a:p>
        </p:txBody>
      </p:sp>
    </p:spTree>
    <p:extLst>
      <p:ext uri="{BB962C8B-B14F-4D97-AF65-F5344CB8AC3E}">
        <p14:creationId xmlns:p14="http://schemas.microsoft.com/office/powerpoint/2010/main" val="289000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Vue.js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/>
            <a:r>
              <a:rPr lang="fr-FR" dirty="0"/>
              <a:t>Briques de composants</a:t>
            </a:r>
          </a:p>
          <a:p>
            <a:pPr marL="285750" lvl="0" indent="-285750"/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15</a:t>
            </a:fld>
            <a:endParaRPr lang="fr-FR" dirty="0"/>
          </a:p>
        </p:txBody>
      </p:sp>
      <p:pic>
        <p:nvPicPr>
          <p:cNvPr id="1028" name="Picture 4" descr="Component Tree">
            <a:extLst>
              <a:ext uri="{FF2B5EF4-FFF2-40B4-BE49-F238E27FC236}">
                <a16:creationId xmlns:a16="http://schemas.microsoft.com/office/drawing/2014/main" id="{9523D549-03BA-4D26-BFF2-AF35341E7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3486" r="5754" b="12144"/>
          <a:stretch/>
        </p:blipFill>
        <p:spPr bwMode="auto">
          <a:xfrm>
            <a:off x="838200" y="2500235"/>
            <a:ext cx="10526074" cy="3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0F5D3-581D-41E8-9607-096E869DA1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315" y="2717819"/>
            <a:ext cx="3900791" cy="292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516D9-ACA0-41EC-8016-B22CFE8A6922}"/>
              </a:ext>
            </a:extLst>
          </p:cNvPr>
          <p:cNvSpPr txBox="1"/>
          <p:nvPr/>
        </p:nvSpPr>
        <p:spPr>
          <a:xfrm>
            <a:off x="8336605" y="2248101"/>
            <a:ext cx="9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App.Vue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C1F9E-C8A9-4FAD-BA98-BD96AAFBC185}"/>
              </a:ext>
            </a:extLst>
          </p:cNvPr>
          <p:cNvSpPr txBox="1"/>
          <p:nvPr/>
        </p:nvSpPr>
        <p:spPr>
          <a:xfrm>
            <a:off x="6439473" y="3528909"/>
            <a:ext cx="125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Header.Vue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19AB2-518F-4B76-8DE2-35D5ECE1DA53}"/>
              </a:ext>
            </a:extLst>
          </p:cNvPr>
          <p:cNvSpPr txBox="1"/>
          <p:nvPr/>
        </p:nvSpPr>
        <p:spPr>
          <a:xfrm>
            <a:off x="10006281" y="3496643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Dashboard.Vue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489E8-CC92-48E2-88CF-135FBCC634EC}"/>
              </a:ext>
            </a:extLst>
          </p:cNvPr>
          <p:cNvSpPr txBox="1"/>
          <p:nvPr/>
        </p:nvSpPr>
        <p:spPr>
          <a:xfrm>
            <a:off x="8151470" y="3631962"/>
            <a:ext cx="127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Sidebar.Vue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36DBE-C4BB-477B-953F-E3130415B2C2}"/>
              </a:ext>
            </a:extLst>
          </p:cNvPr>
          <p:cNvSpPr txBox="1"/>
          <p:nvPr/>
        </p:nvSpPr>
        <p:spPr>
          <a:xfrm>
            <a:off x="7032984" y="5731619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Navigation.Vue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86A79-4FEC-4C85-A036-DAA5BE937C78}"/>
              </a:ext>
            </a:extLst>
          </p:cNvPr>
          <p:cNvSpPr txBox="1"/>
          <p:nvPr/>
        </p:nvSpPr>
        <p:spPr>
          <a:xfrm>
            <a:off x="8075425" y="596808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Logout.Vue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C8F8D-0EDB-4BA7-A6D3-6ACEFDE42F44}"/>
              </a:ext>
            </a:extLst>
          </p:cNvPr>
          <p:cNvSpPr txBox="1"/>
          <p:nvPr/>
        </p:nvSpPr>
        <p:spPr>
          <a:xfrm>
            <a:off x="9412257" y="5722103"/>
            <a:ext cx="234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Recommendations.Vue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DF2BD-018F-4CDF-BE37-A6FAAAF495D6}"/>
              </a:ext>
            </a:extLst>
          </p:cNvPr>
          <p:cNvSpPr txBox="1"/>
          <p:nvPr/>
        </p:nvSpPr>
        <p:spPr>
          <a:xfrm>
            <a:off x="10347911" y="60249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Notifications.Vue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30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 d’un composant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5484F1-0570-4ED6-A69F-A920B9140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092" y="1907249"/>
            <a:ext cx="2822105" cy="458442"/>
          </a:xfrm>
        </p:spPr>
        <p:txBody>
          <a:bodyPr>
            <a:normAutofit lnSpcReduction="10000"/>
          </a:bodyPr>
          <a:lstStyle/>
          <a:p>
            <a:r>
              <a:rPr kumimoji="0" lang="fr-FR" sz="2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1. Template HTML</a:t>
            </a:r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E16D12-08B9-42E9-BF3D-1D144C9A1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5252" y="2459919"/>
            <a:ext cx="5157787" cy="30336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5764A-CF55-4469-80CA-DFDF5E7B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04113" y="1317495"/>
            <a:ext cx="1626577" cy="458442"/>
          </a:xfrm>
        </p:spPr>
        <p:txBody>
          <a:bodyPr>
            <a:normAutofit lnSpcReduction="10000"/>
          </a:bodyPr>
          <a:lstStyle/>
          <a:p>
            <a:r>
              <a:rPr kumimoji="0" lang="fr-FR" sz="24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2. Script JS</a:t>
            </a:r>
            <a:endParaRPr lang="fr-FR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E2944B-1700-4EC4-8450-628AF9BE4D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75685" y="1907248"/>
            <a:ext cx="2883931" cy="435407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8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statiques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17</a:t>
            </a:fld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73BCE-DF61-43D6-B6B4-0CF5EEDF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31" y="1509311"/>
            <a:ext cx="67818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2FA0-4CF4-430A-BD47-3D673D67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51"/>
          <a:stretch/>
        </p:blipFill>
        <p:spPr>
          <a:xfrm>
            <a:off x="3213100" y="1903568"/>
            <a:ext cx="5743575" cy="1713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17335-97D4-4030-BBB4-458DB628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3" y="3706350"/>
            <a:ext cx="4410956" cy="2112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360481-4519-47C1-B98C-3A92FFF8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11" y="3941459"/>
            <a:ext cx="3267075" cy="1562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D4714D-0D92-4BAC-A104-617109A9025B}"/>
              </a:ext>
            </a:extLst>
          </p:cNvPr>
          <p:cNvSpPr txBox="1"/>
          <p:nvPr/>
        </p:nvSpPr>
        <p:spPr>
          <a:xfrm>
            <a:off x="2222493" y="581863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VueX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783FB-8F29-450A-AC0C-DFF1798CC957}"/>
              </a:ext>
            </a:extLst>
          </p:cNvPr>
          <p:cNvSpPr txBox="1"/>
          <p:nvPr/>
        </p:nvSpPr>
        <p:spPr>
          <a:xfrm>
            <a:off x="6360061" y="553504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Traduction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0F0FD3-58FD-443C-8CE6-3D2D0CFA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88" y="3591346"/>
            <a:ext cx="2960847" cy="19122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8E4F62-4E47-4938-825D-832F2CB8F56E}"/>
              </a:ext>
            </a:extLst>
          </p:cNvPr>
          <p:cNvSpPr txBox="1"/>
          <p:nvPr/>
        </p:nvSpPr>
        <p:spPr>
          <a:xfrm>
            <a:off x="9990628" y="5633973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Utilitaire</a:t>
            </a:r>
          </a:p>
        </p:txBody>
      </p:sp>
    </p:spTree>
    <p:extLst>
      <p:ext uri="{BB962C8B-B14F-4D97-AF65-F5344CB8AC3E}">
        <p14:creationId xmlns:p14="http://schemas.microsoft.com/office/powerpoint/2010/main" val="124896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dynamiques et requêtes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093E-FFB9-4221-9C16-2013AF04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2" y="2975504"/>
            <a:ext cx="680085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83D63-EB29-4331-B8C4-ED5795C98CDF}"/>
              </a:ext>
            </a:extLst>
          </p:cNvPr>
          <p:cNvSpPr txBox="1"/>
          <p:nvPr/>
        </p:nvSpPr>
        <p:spPr>
          <a:xfrm>
            <a:off x="2511702" y="359530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1. Importation de composants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86725-6E0F-409D-859C-AD0F8D81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87" y="1590966"/>
            <a:ext cx="8742025" cy="1040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DEADD-CEA6-45D8-A4E0-696A2F28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28" y="2829919"/>
            <a:ext cx="3129467" cy="24692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B6BF58-1213-454E-8061-0A2CB6242740}"/>
              </a:ext>
            </a:extLst>
          </p:cNvPr>
          <p:cNvSpPr txBox="1"/>
          <p:nvPr/>
        </p:nvSpPr>
        <p:spPr>
          <a:xfrm>
            <a:off x="8376021" y="5374173"/>
            <a:ext cx="2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2. Définition des données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9544C-6302-4DAE-887C-4D8E37D6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4" y="4425737"/>
            <a:ext cx="6381649" cy="1147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95A870-18B7-453F-82E2-8CDC7D5CE3B0}"/>
              </a:ext>
            </a:extLst>
          </p:cNvPr>
          <p:cNvSpPr txBox="1"/>
          <p:nvPr/>
        </p:nvSpPr>
        <p:spPr>
          <a:xfrm>
            <a:off x="2752333" y="5619549"/>
            <a:ext cx="29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3. Récupération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15375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</a:t>
            </a:r>
            <a:r>
              <a:rPr lang="en-US" dirty="0"/>
              <a:t> et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sz="2300" i="1" dirty="0"/>
              <a:t>Plateforme web de communication directe entre mandants et équipes de développeurs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dynamiques et requêtes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EB23C7F-07EA-4946-877C-0EC6159590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809" y="1848244"/>
            <a:ext cx="5284622" cy="425759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74D55DA-E2F5-4AE4-938A-E4E24F5C0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05145" y="2543057"/>
            <a:ext cx="5721867" cy="283113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19</a:t>
            </a:fld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5A870-18B7-453F-82E2-8CDC7D5CE3B0}"/>
              </a:ext>
            </a:extLst>
          </p:cNvPr>
          <p:cNvSpPr txBox="1"/>
          <p:nvPr/>
        </p:nvSpPr>
        <p:spPr>
          <a:xfrm>
            <a:off x="2360234" y="1478912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4. Requête HTTP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8A010-404E-4F34-938E-82DBDA5A2B69}"/>
              </a:ext>
            </a:extLst>
          </p:cNvPr>
          <p:cNvSpPr txBox="1"/>
          <p:nvPr/>
        </p:nvSpPr>
        <p:spPr>
          <a:xfrm>
            <a:off x="8539626" y="53790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axios</a:t>
            </a:r>
          </a:p>
        </p:txBody>
      </p:sp>
    </p:spTree>
    <p:extLst>
      <p:ext uri="{BB962C8B-B14F-4D97-AF65-F5344CB8AC3E}">
        <p14:creationId xmlns:p14="http://schemas.microsoft.com/office/powerpoint/2010/main" val="27723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Prise en main difficile de </a:t>
            </a:r>
            <a:r>
              <a:rPr lang="fr-FR" i="1"/>
              <a:t>Vuex</a:t>
            </a:r>
          </a:p>
          <a:p>
            <a:r>
              <a:rPr lang="fr-FR"/>
              <a:t>Débogueur mal pris en charge par l’IDE </a:t>
            </a:r>
          </a:p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87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02241"/>
              </p:ext>
            </p:extLst>
          </p:nvPr>
        </p:nvGraphicFramePr>
        <p:xfrm>
          <a:off x="838200" y="1825625"/>
          <a:ext cx="1051560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Tailwind</a:t>
                      </a:r>
                      <a:r>
                        <a:rPr lang="fr-CH" dirty="0"/>
                        <a:t> CSS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Vue.js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axios</a:t>
                      </a:r>
                      <a:r>
                        <a:rPr lang="fr-CH" dirty="0"/>
                        <a:t> </a:t>
                      </a:r>
                      <a:br>
                        <a:rPr lang="fr-CH" dirty="0"/>
                      </a:br>
                      <a:r>
                        <a:rPr lang="fr-CH" sz="1400" dirty="0"/>
                        <a:t>(Requêtes HTTP)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vue-i18n</a:t>
                      </a:r>
                      <a:br>
                        <a:rPr lang="fr-CH" dirty="0"/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(Multilinguisme)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H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yup</a:t>
                      </a:r>
                      <a:br>
                        <a:rPr kumimoji="0" lang="fr-CH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(Validation formulaires)</a:t>
                      </a:r>
                      <a:endParaRPr kumimoji="0" lang="fr-C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Vue.js </a:t>
            </a:r>
            <a:r>
              <a:rPr lang="fr-FR"/>
              <a:t>adopte les meilleurs compromis entre puissance, simplicité d’apprentissage et plaisir d’utilisation</a:t>
            </a:r>
            <a:endParaRPr lang="fr-FR" i="1"/>
          </a:p>
          <a:p>
            <a:r>
              <a:rPr lang="fr-FR" i="1"/>
              <a:t>Talwind</a:t>
            </a:r>
            <a:r>
              <a:rPr lang="fr-FR"/>
              <a:t> risque d’être difficile à maintenir, une alternative serait de repartir sur </a:t>
            </a:r>
            <a:r>
              <a:rPr lang="fr-FR" i="1"/>
              <a:t>Bootstrap</a:t>
            </a:r>
          </a:p>
          <a:p>
            <a:r>
              <a:rPr lang="fr-FR"/>
              <a:t>L’utilisation de</a:t>
            </a:r>
            <a:r>
              <a:rPr lang="fr-FR" i="1"/>
              <a:t> TypeScript </a:t>
            </a:r>
            <a:r>
              <a:rPr lang="fr-FR"/>
              <a:t>avec</a:t>
            </a:r>
            <a:r>
              <a:rPr lang="fr-FR" i="1"/>
              <a:t> Vue.js</a:t>
            </a:r>
            <a:r>
              <a:rPr lang="fr-FR"/>
              <a:t> serait un bon plus</a:t>
            </a:r>
          </a:p>
        </p:txBody>
      </p:sp>
    </p:spTree>
    <p:extLst>
      <p:ext uri="{BB962C8B-B14F-4D97-AF65-F5344CB8AC3E}">
        <p14:creationId xmlns:p14="http://schemas.microsoft.com/office/powerpoint/2010/main" val="182357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Assemblage et déploiement en une seule ligne avec Docker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47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fr-FR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6207" y="1809589"/>
            <a:ext cx="3359585" cy="48608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 fontScale="77500" lnSpcReduction="20000"/>
          </a:bodyPr>
          <a:lstStyle/>
          <a:p>
            <a:pPr marL="0" lvl="0" indent="0" algn="ctr">
              <a:buNone/>
            </a:pPr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$ docker-compose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fr-FR" smtClean="0">
                <a:solidFill>
                  <a:srgbClr val="898989"/>
                </a:solidFill>
              </a:rPr>
              <a:t>23</a:t>
            </a:fld>
            <a:endParaRPr lang="fr-FR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2888-1E1D-4E10-A4CB-22F0287D2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94"/>
          <a:stretch/>
        </p:blipFill>
        <p:spPr>
          <a:xfrm>
            <a:off x="990382" y="2519760"/>
            <a:ext cx="4811867" cy="3294037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8E650639-5A55-4ED6-9436-1D818F7D68DE}"/>
              </a:ext>
            </a:extLst>
          </p:cNvPr>
          <p:cNvSpPr txBox="1">
            <a:spLocks/>
          </p:cNvSpPr>
          <p:nvPr/>
        </p:nvSpPr>
        <p:spPr>
          <a:xfrm>
            <a:off x="6389754" y="2931459"/>
            <a:ext cx="4966348" cy="261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/>
              <a:t>Start MariaDB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Start Neo4j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Run the </a:t>
            </a:r>
            <a:r>
              <a:rPr lang="fr-FR" i="1"/>
              <a:t>back-end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Populate databases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Serve the </a:t>
            </a:r>
            <a:r>
              <a:rPr lang="fr-FR" i="1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428613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A91E8-2024-433D-8BB6-8A042743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Service d’hébergements en ligne ne permettant pas de répondre à l’architecture incluant le serveur </a:t>
            </a:r>
            <a:r>
              <a:rPr lang="fr-FR" i="1"/>
              <a:t>Express</a:t>
            </a:r>
            <a:r>
              <a:rPr lang="fr-FR"/>
              <a:t> et deux bases de données</a:t>
            </a:r>
          </a:p>
          <a:p>
            <a:r>
              <a:rPr lang="fr-FR"/>
              <a:t>La rédaction du fichier </a:t>
            </a:r>
            <a:r>
              <a:rPr lang="fr-FR" i="1"/>
              <a:t>docker-compose </a:t>
            </a:r>
            <a:r>
              <a:rPr lang="fr-FR"/>
              <a:t>fut laborieuse pour obtenir </a:t>
            </a:r>
            <a:r>
              <a:rPr lang="fr-FR" strike="sngStrike"/>
              <a:t>quatre</a:t>
            </a:r>
            <a:r>
              <a:rPr lang="fr-FR"/>
              <a:t> cinque conteneurs entièrement fonctionnels</a:t>
            </a:r>
            <a:endParaRPr lang="fr-FR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91328"/>
              </p:ext>
            </p:extLst>
          </p:nvPr>
        </p:nvGraphicFramePr>
        <p:xfrm>
          <a:off x="1889760" y="1822450"/>
          <a:ext cx="841248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Docker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Netlify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Heroku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Synology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Docker</a:t>
            </a:r>
            <a:r>
              <a:rPr lang="fr-FR"/>
              <a:t>, une fois mis en place, permet de gagner un temps et une facilité de déploiement considérable</a:t>
            </a:r>
          </a:p>
          <a:p>
            <a:r>
              <a:rPr lang="fr-FR"/>
              <a:t>Le déploiement sur un Synology est une solution de développent acceptable mais non pérenne</a:t>
            </a:r>
          </a:p>
          <a:p>
            <a:r>
              <a:rPr lang="fr-FR"/>
              <a:t>Il serait judicieux d’analyser des solutions Cloud pour une mise en production</a:t>
            </a:r>
          </a:p>
        </p:txBody>
      </p:sp>
    </p:spTree>
    <p:extLst>
      <p:ext uri="{BB962C8B-B14F-4D97-AF65-F5344CB8AC3E}">
        <p14:creationId xmlns:p14="http://schemas.microsoft.com/office/powerpoint/2010/main" val="195527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Résultats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Respect des objectives, gestion et planification, améliorations possibles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1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du cahier des charges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/>
              <a:t>✔️ Réaliser une étude de marché sommaire</a:t>
            </a:r>
          </a:p>
          <a:p>
            <a:pPr marL="0" indent="0">
              <a:buNone/>
            </a:pPr>
            <a:r>
              <a:rPr lang="fr-FR" sz="2400"/>
              <a:t>✔️ Analyser via un "</a:t>
            </a:r>
            <a:r>
              <a:rPr lang="fr-FR" sz="2400" i="1"/>
              <a:t>State of the art" </a:t>
            </a:r>
            <a:r>
              <a:rPr lang="fr-FR" sz="2400"/>
              <a:t>les différentes techniques permettant le</a:t>
            </a:r>
            <a:br>
              <a:rPr lang="fr-FR" sz="2400"/>
            </a:br>
            <a:r>
              <a:rPr lang="fr-FR" sz="2400"/>
              <a:t>       développement d’applications web en 2021</a:t>
            </a:r>
          </a:p>
          <a:p>
            <a:pPr marL="0" indent="0">
              <a:buNone/>
            </a:pPr>
            <a:r>
              <a:rPr lang="fr-FR" sz="2400"/>
              <a:t>✔️ Définir la structure et la technologie de la ou des base(s) de données à utiliser</a:t>
            </a:r>
          </a:p>
          <a:p>
            <a:pPr marL="0" indent="0">
              <a:buNone/>
            </a:pPr>
            <a:r>
              <a:rPr lang="fr-FR" sz="2400"/>
              <a:t>✔️ Développer une première version de l’application web client-serveur</a:t>
            </a:r>
          </a:p>
          <a:p>
            <a:pPr marL="0" indent="0">
              <a:buNone/>
            </a:pPr>
            <a:r>
              <a:rPr lang="fr-FR" sz="2400"/>
              <a:t>✔️ Proposer des améliorations et/ou d'autres fonctionnalités à développer dans </a:t>
            </a:r>
            <a:br>
              <a:rPr lang="fr-FR" sz="2400"/>
            </a:br>
            <a:r>
              <a:rPr lang="fr-FR" sz="2400"/>
              <a:t>       des versions postérieures de l’application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63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et gestion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8F49D7-2F6D-407D-9F56-3F688A223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7"/>
            <a:ext cx="10176095" cy="360814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DC558-0406-4F20-8EB8-5C6B72644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" r="844" b="4753"/>
          <a:stretch/>
        </p:blipFill>
        <p:spPr>
          <a:xfrm>
            <a:off x="6216014" y="4814277"/>
            <a:ext cx="509728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78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70788-3EFD-41E1-87A6-C823AAEF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4919" y="1892085"/>
            <a:ext cx="6402162" cy="1800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8808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Problèmes rencontrées par les </a:t>
            </a:r>
            <a:r>
              <a:rPr lang="fr-FR" b="1"/>
              <a:t>mandants</a:t>
            </a:r>
          </a:p>
          <a:p>
            <a:pPr lvl="1"/>
            <a:r>
              <a:rPr lang="fr-FR"/>
              <a:t>⚠️ Dépassement des coûts, non-respect des délais, diminution des fonctionnalité, etc.</a:t>
            </a:r>
          </a:p>
          <a:p>
            <a:pPr lvl="1"/>
            <a:endParaRPr lang="fr-FR"/>
          </a:p>
          <a:p>
            <a:r>
              <a:rPr lang="fr-FR"/>
              <a:t>Problèmes rencontrées par les </a:t>
            </a:r>
            <a:r>
              <a:rPr lang="fr-FR" b="1"/>
              <a:t>développeurs</a:t>
            </a:r>
            <a:endParaRPr lang="fr-FR"/>
          </a:p>
          <a:p>
            <a:pPr lvl="1"/>
            <a:r>
              <a:rPr lang="fr-FR"/>
              <a:t>⚠️ Cahier des charges, problèmes technologiques, manque de temps, etc.</a:t>
            </a:r>
          </a:p>
        </p:txBody>
      </p:sp>
    </p:spTree>
    <p:extLst>
      <p:ext uri="{BB962C8B-B14F-4D97-AF65-F5344CB8AC3E}">
        <p14:creationId xmlns:p14="http://schemas.microsoft.com/office/powerpoint/2010/main" val="300032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Résultats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choix technologiques effectués et le résultat obtenu sont convainquant</a:t>
            </a:r>
          </a:p>
          <a:p>
            <a:r>
              <a:rPr lang="fr-FR"/>
              <a:t>Le </a:t>
            </a:r>
            <a:r>
              <a:rPr lang="fr-FR" i="1"/>
              <a:t>JavaScript</a:t>
            </a:r>
            <a:r>
              <a:rPr lang="fr-FR"/>
              <a:t> reste un langage complexe et long à mettre en place même au travers de </a:t>
            </a:r>
            <a:r>
              <a:rPr lang="fr-FR" i="1"/>
              <a:t>frameworks</a:t>
            </a:r>
          </a:p>
          <a:p>
            <a:r>
              <a:rPr lang="fr-FR"/>
              <a:t>La réalisation des </a:t>
            </a:r>
            <a:r>
              <a:rPr lang="fr-FR" i="1"/>
              <a:t>epics </a:t>
            </a:r>
            <a:r>
              <a:rPr lang="fr-FR"/>
              <a:t>sélectionnés</a:t>
            </a:r>
            <a:r>
              <a:rPr lang="fr-FR" i="1"/>
              <a:t> </a:t>
            </a:r>
            <a:r>
              <a:rPr lang="fr-FR"/>
              <a:t>ont pris plus de temps qu’espéré et de ce fait aucun </a:t>
            </a:r>
            <a:r>
              <a:rPr lang="fr-FR" i="1"/>
              <a:t>epic </a:t>
            </a:r>
            <a:r>
              <a:rPr lang="fr-FR"/>
              <a:t>supplémentaire n’a pu être développé</a:t>
            </a:r>
          </a:p>
          <a:p>
            <a:r>
              <a:rPr lang="fr-FR"/>
              <a:t>Il reste plusieurs heures de travail à réaliser pour ajouter des fonctionnalités </a:t>
            </a:r>
          </a:p>
          <a:p>
            <a:r>
              <a:rPr lang="fr-FR"/>
              <a:t>De nombreuses améliorations sont encore envisageables</a:t>
            </a:r>
          </a:p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90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Inscription et connexion via des services tiers</a:t>
            </a:r>
          </a:p>
          <a:p>
            <a:r>
              <a:rPr lang="fr-FR"/>
              <a:t>Adaptation « </a:t>
            </a:r>
            <a:r>
              <a:rPr lang="fr-FR" i="1"/>
              <a:t>responsive</a:t>
            </a:r>
            <a:r>
              <a:rPr lang="fr-FR"/>
              <a:t> »</a:t>
            </a:r>
          </a:p>
          <a:p>
            <a:r>
              <a:rPr lang="fr-FR"/>
              <a:t>Intégration de solutions de paiement</a:t>
            </a:r>
          </a:p>
          <a:p>
            <a:r>
              <a:rPr lang="fr-FR"/>
              <a:t>Possibilité d’interventions de professionnels externes</a:t>
            </a:r>
          </a:p>
          <a:p>
            <a:r>
              <a:rPr lang="fr-FR"/>
              <a:t>Ajout d’un système de sous-traitance</a:t>
            </a:r>
          </a:p>
          <a:p>
            <a:r>
              <a:rPr lang="fr-FR"/>
              <a:t>Mise en place d’un espace de connaissances</a:t>
            </a:r>
          </a:p>
          <a:p>
            <a:r>
              <a:rPr lang="fr-FR"/>
              <a:t>Améliorations des algorithmes de recommandations</a:t>
            </a:r>
          </a:p>
          <a:p>
            <a:r>
              <a:rPr lang="fr-FR"/>
              <a:t>Sécurité, mise en cache, monter en charge</a:t>
            </a:r>
          </a:p>
          <a:p>
            <a:r>
              <a:rPr lang="fr-FR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74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Acquisition de nouvelles connaissances à exploiter dans le monde professionnel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44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Projet fortement enrichissant qui ma permis d’acquérir une meilleure vision des différentes technologies </a:t>
            </a:r>
            <a:r>
              <a:rPr lang="fr-FR" i="1"/>
              <a:t>JavaScript</a:t>
            </a:r>
            <a:r>
              <a:rPr lang="fr-FR"/>
              <a:t> actuelles</a:t>
            </a:r>
          </a:p>
          <a:p>
            <a:r>
              <a:rPr lang="fr-FR"/>
              <a:t>Mise en place d’une architecture avec deux système de bases de données permettant de tirer les avantages de chacun</a:t>
            </a:r>
          </a:p>
          <a:p>
            <a:r>
              <a:rPr lang="fr-FR"/>
              <a:t>Bon aperçu de la complexité de mise en place d’une application en partant de zéro</a:t>
            </a:r>
          </a:p>
          <a:p>
            <a:r>
              <a:rPr lang="fr-FR"/>
              <a:t>Projet prometteur permettant de nombreuses valeurs ajoutées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fr-FR" sz="4000" i="1" dirty="0"/>
              <a:t>L'informatique, ça fait gagner beaucoup de temps... à condition d'en avoir beaucoup devant soi !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- Mireille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Sitbon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0" r="27573"/>
          <a:stretch/>
        </p:blipFill>
        <p:spPr>
          <a:xfrm>
            <a:off x="-1" y="0"/>
            <a:ext cx="4819135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281-D70F-4818-B1C8-75FBFD03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70A9-843C-4C59-8BDE-9F1B52AE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i="1" dirty="0"/>
              <a:t>https://heig-tb-moonfish.netlify.app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8104-4F6B-4996-B074-5CDA1803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i="1" dirty="0" err="1"/>
              <a:t>Avez</a:t>
            </a:r>
            <a:r>
              <a:rPr lang="en-US" i="1" dirty="0"/>
              <a:t> </a:t>
            </a:r>
            <a:r>
              <a:rPr lang="en-US" i="1" dirty="0" err="1"/>
              <a:t>vous</a:t>
            </a:r>
            <a:r>
              <a:rPr lang="en-US" i="1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https://github.com/adam-cowley/neode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https://sequelize.org/master/manual/asset/logo-small.png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https://upload.wikimedia.org/wikipedia/commons/thumb/e/e5/Neo4j-logo_color.png/220px-Neo4j-logo_color.png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https://upload.wikimedia.org/wikipedia/commons/thumb/c/ca/MariaDB_colour_logo.svg/langfr-220px-MariaDB_colour_logo.svg.png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https://expressjs.com/images/express-facebook-share.png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https://i.fbcd.co/products/original/ae60a824076217c4eaec08be344fe596324c98a8fe5c579dfb01dadb10df34ef.jpg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9"/>
              </a:rPr>
              <a:t>http://ami.responsivedesign.is/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0"/>
              </a:rPr>
              <a:t>https://trello.com/b/meyHR8e8/heig-vd-travail-de-bachelor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1"/>
              </a:rPr>
              <a:t>https://citations.ouest-france.fr/citation-mireille-sitbon/informatique-ca-fait-gagner-beaucoup-46083.html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2"/>
              </a:rPr>
              <a:t>https://vuejs.org/v2/guide/components.html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✔️ </a:t>
            </a:r>
            <a:r>
              <a:rPr lang="fr-FR" b="1"/>
              <a:t>Communication</a:t>
            </a:r>
            <a:r>
              <a:rPr lang="fr-FR"/>
              <a:t> directe</a:t>
            </a:r>
          </a:p>
          <a:p>
            <a:r>
              <a:rPr lang="fr-FR"/>
              <a:t>✔️ Compétition sociale</a:t>
            </a:r>
          </a:p>
          <a:p>
            <a:r>
              <a:rPr lang="fr-FR"/>
              <a:t>✔️ Choix des coéquipiers (équipes), des technologies, des prix</a:t>
            </a:r>
          </a:p>
          <a:p>
            <a:endParaRPr lang="fr-FR"/>
          </a:p>
          <a:p>
            <a:r>
              <a:rPr lang="fr-FR"/>
              <a:t>… Mise à disposition d’un espace de travail, de professionnels externes (coach, médiateur, consultant, etc.) d’assistance, de ressources, de traductions automatiques, de gestion des versions de sous traitance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92D27F8-C96F-4F97-AE4A-72AD4115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500" y="1684656"/>
            <a:ext cx="4509000" cy="2160000"/>
          </a:xfrm>
        </p:spPr>
      </p:pic>
    </p:spTree>
    <p:extLst>
      <p:ext uri="{BB962C8B-B14F-4D97-AF65-F5344CB8AC3E}">
        <p14:creationId xmlns:p14="http://schemas.microsoft.com/office/powerpoint/2010/main" val="298873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076C3-8AB5-46A5-8D37-AF897B75C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4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29B69-546E-4570-96BC-8C2F2142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63" y="292944"/>
            <a:ext cx="4680473" cy="1325563"/>
          </a:xfrm>
        </p:spPr>
        <p:txBody>
          <a:bodyPr/>
          <a:lstStyle/>
          <a:p>
            <a:pPr algn="ctr"/>
            <a:r>
              <a:rPr lang="fr-CH" b="1" dirty="0">
                <a:solidFill>
                  <a:srgbClr val="319795"/>
                </a:solidFill>
              </a:rPr>
              <a:t>Plateforme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C54D5-7448-461F-BA67-7F86646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211D56-25B6-4053-91CA-BD6051B26C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0980" y="1618507"/>
            <a:ext cx="7750039" cy="4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Back-end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Mise en place d’une API REST avec Express.js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4796" y="-304795"/>
            <a:ext cx="6858010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4910581" y="-423420"/>
            <a:ext cx="6857999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8" y="1746695"/>
            <a:ext cx="4320000" cy="162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2" y="4106153"/>
            <a:ext cx="4320000" cy="12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41357" y="677773"/>
            <a:ext cx="5884758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Persistance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92575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D303-D148-495F-B84F-86C87F139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506"/>
            <a:ext cx="5157787" cy="4020053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i="1" dirty="0"/>
              <a:t>Données n’apportant pas d’information nécessaire aux relations</a:t>
            </a:r>
            <a:endParaRPr lang="fr-FR" sz="2400" dirty="0"/>
          </a:p>
          <a:p>
            <a:r>
              <a:rPr lang="fr-FR" dirty="0"/>
              <a:t>Project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722C28-0490-4336-8495-4806CFF8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275867"/>
            <a:ext cx="3514725" cy="19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FF0E5-6EDF-43CF-B238-51D06129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Persistance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7780-CED1-46C4-824D-6A8F3D63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00853"/>
            <a:ext cx="5157787" cy="584775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FR" dirty="0" err="1"/>
              <a:t>MariaDB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6E426-9A33-4E11-8E87-CA5F3EA41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2508"/>
            <a:ext cx="5183188" cy="56099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FR" dirty="0"/>
              <a:t>Neo4j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4AE9-B83A-43BC-90F2-D91A4EBD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506"/>
            <a:ext cx="5183188" cy="40200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i="1" dirty="0"/>
              <a:t>Données qui apportent des informations pertinentes aux relations</a:t>
            </a:r>
          </a:p>
          <a:p>
            <a:r>
              <a:rPr lang="fr-FR" dirty="0"/>
              <a:t>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7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54114-3070-46E9-9F83-A4312AD298F7}"/>
              </a:ext>
            </a:extLst>
          </p:cNvPr>
          <p:cNvSpPr txBox="1"/>
          <p:nvPr/>
        </p:nvSpPr>
        <p:spPr>
          <a:xfrm>
            <a:off x="3620001" y="5355492"/>
            <a:ext cx="4951997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fr-FR" sz="1400" b="1" i="1" dirty="0" err="1"/>
              <a:t>uuid</a:t>
            </a:r>
            <a:br>
              <a:rPr lang="fr-FR" dirty="0"/>
            </a:br>
            <a:r>
              <a:rPr lang="fr-FR" dirty="0"/>
              <a:t>🔗 95361000-0235-4697-a365-67111de8ce41 🔗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0E1283-32C6-42B8-B11D-9B06D50B8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34413" r="20046" b="27421"/>
          <a:stretch/>
        </p:blipFill>
        <p:spPr bwMode="auto">
          <a:xfrm>
            <a:off x="6565335" y="3553332"/>
            <a:ext cx="4396918" cy="14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2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63973" y="-1904476"/>
            <a:ext cx="1339655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9C491-4DE3-4AD3-90F2-0043120AA1B3}"/>
              </a:ext>
            </a:extLst>
          </p:cNvPr>
          <p:cNvSpPr/>
          <p:nvPr/>
        </p:nvSpPr>
        <p:spPr>
          <a:xfrm>
            <a:off x="0" y="4960708"/>
            <a:ext cx="12192001" cy="1134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7669753" y="-2023101"/>
            <a:ext cx="1339655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8</a:t>
            </a:fld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1" y="1499227"/>
            <a:ext cx="2006524" cy="7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18" y="1438990"/>
            <a:ext cx="2657556" cy="7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711510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Mapping </a:t>
            </a:r>
            <a:r>
              <a:rPr lang="fr-FR" i="1" dirty="0"/>
              <a:t>objet-relationnel</a:t>
            </a:r>
            <a:r>
              <a:rPr lang="fr-FR" dirty="0"/>
              <a:t> et </a:t>
            </a:r>
            <a:r>
              <a:rPr lang="fr-FR" i="1" dirty="0"/>
              <a:t>objet-graphe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62330A-5FA7-43DB-84EE-4325673F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" y="3308616"/>
            <a:ext cx="3211152" cy="13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DC95D6D-16AD-4D12-A026-451DF0AF58F4}"/>
              </a:ext>
            </a:extLst>
          </p:cNvPr>
          <p:cNvSpPr/>
          <p:nvPr/>
        </p:nvSpPr>
        <p:spPr>
          <a:xfrm>
            <a:off x="2831654" y="2649982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56F9A1-98E8-4E36-A35E-BE2DF73A00AB}"/>
              </a:ext>
            </a:extLst>
          </p:cNvPr>
          <p:cNvSpPr/>
          <p:nvPr/>
        </p:nvSpPr>
        <p:spPr>
          <a:xfrm rot="10800000">
            <a:off x="2545236" y="2649983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BFCC5AA-3982-490A-B82B-9E5C5857F71D}"/>
              </a:ext>
            </a:extLst>
          </p:cNvPr>
          <p:cNvSpPr/>
          <p:nvPr/>
        </p:nvSpPr>
        <p:spPr>
          <a:xfrm>
            <a:off x="9400372" y="2643298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3FCA80-CA5B-49C9-99E1-0CB712F4811D}"/>
              </a:ext>
            </a:extLst>
          </p:cNvPr>
          <p:cNvSpPr/>
          <p:nvPr/>
        </p:nvSpPr>
        <p:spPr>
          <a:xfrm rot="10800000">
            <a:off x="9105822" y="2637412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ORM Svg Png Icon Free Download (#117215) - OnlineWebFonts.COM">
            <a:extLst>
              <a:ext uri="{FF2B5EF4-FFF2-40B4-BE49-F238E27FC236}">
                <a16:creationId xmlns:a16="http://schemas.microsoft.com/office/drawing/2014/main" id="{6F0F0D95-D13D-4782-BC91-2B2EF9BA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14" y="3308616"/>
            <a:ext cx="1211318" cy="121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C1281-09F2-4E25-8DC5-4393C797EE6D}"/>
              </a:ext>
            </a:extLst>
          </p:cNvPr>
          <p:cNvSpPr txBox="1"/>
          <p:nvPr/>
        </p:nvSpPr>
        <p:spPr>
          <a:xfrm>
            <a:off x="8719491" y="3624501"/>
            <a:ext cx="1590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/>
              <a:t>Neode</a:t>
            </a:r>
            <a:endParaRPr lang="fr-FR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A3B7-275D-49EF-9C14-E9BB24279138}"/>
              </a:ext>
            </a:extLst>
          </p:cNvPr>
          <p:cNvSpPr txBox="1"/>
          <p:nvPr/>
        </p:nvSpPr>
        <p:spPr>
          <a:xfrm>
            <a:off x="469289" y="2857456"/>
            <a:ext cx="220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SELECT, UPDATE, DELETE…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B52EC-8C13-4D35-AA9F-BAF7FEB3148E}"/>
              </a:ext>
            </a:extLst>
          </p:cNvPr>
          <p:cNvSpPr txBox="1"/>
          <p:nvPr/>
        </p:nvSpPr>
        <p:spPr>
          <a:xfrm>
            <a:off x="3290244" y="2831753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Data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97413-DB8F-4364-82D6-50222F11170D}"/>
              </a:ext>
            </a:extLst>
          </p:cNvPr>
          <p:cNvSpPr txBox="1"/>
          <p:nvPr/>
        </p:nvSpPr>
        <p:spPr>
          <a:xfrm>
            <a:off x="7296162" y="2838883"/>
            <a:ext cx="185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MATCH, CREATE, SET…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9D665-7A11-4C38-B4FE-2DDE9B265806}"/>
              </a:ext>
            </a:extLst>
          </p:cNvPr>
          <p:cNvSpPr txBox="1"/>
          <p:nvPr/>
        </p:nvSpPr>
        <p:spPr>
          <a:xfrm>
            <a:off x="9724313" y="2786031"/>
            <a:ext cx="5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Data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6736505-632F-4969-88F0-A1585D27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21" y="5092571"/>
            <a:ext cx="3322757" cy="10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73DDE34-F81C-4E44-8F62-D8FB1D13ED04}"/>
              </a:ext>
            </a:extLst>
          </p:cNvPr>
          <p:cNvSpPr/>
          <p:nvPr/>
        </p:nvSpPr>
        <p:spPr>
          <a:xfrm rot="8274422">
            <a:off x="4062680" y="4572781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CA8D9D5-ACE2-41AC-974F-C4C7FAAA1983}"/>
              </a:ext>
            </a:extLst>
          </p:cNvPr>
          <p:cNvSpPr/>
          <p:nvPr/>
        </p:nvSpPr>
        <p:spPr>
          <a:xfrm rot="19269041">
            <a:off x="4443309" y="4572780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A695A19-168C-45DF-A941-D66D2F3B5B6F}"/>
              </a:ext>
            </a:extLst>
          </p:cNvPr>
          <p:cNvSpPr/>
          <p:nvPr/>
        </p:nvSpPr>
        <p:spPr>
          <a:xfrm rot="13195916">
            <a:off x="7263742" y="455825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53D49-84E9-4BFD-9AB2-F785532EE992}"/>
              </a:ext>
            </a:extLst>
          </p:cNvPr>
          <p:cNvSpPr/>
          <p:nvPr/>
        </p:nvSpPr>
        <p:spPr>
          <a:xfrm rot="2590535">
            <a:off x="7582498" y="465819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CB654-6538-458D-8029-935D6752705E}"/>
              </a:ext>
            </a:extLst>
          </p:cNvPr>
          <p:cNvSpPr txBox="1"/>
          <p:nvPr/>
        </p:nvSpPr>
        <p:spPr>
          <a:xfrm>
            <a:off x="3380076" y="4971350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Request</a:t>
            </a:r>
            <a:endParaRPr lang="fr-F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E1E9F-0BF2-4FAD-BBA1-487DC1A45F4D}"/>
              </a:ext>
            </a:extLst>
          </p:cNvPr>
          <p:cNvSpPr txBox="1"/>
          <p:nvPr/>
        </p:nvSpPr>
        <p:spPr>
          <a:xfrm>
            <a:off x="4632874" y="4492659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JSON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E12D4-FA92-461D-A623-7EF373D0A627}"/>
              </a:ext>
            </a:extLst>
          </p:cNvPr>
          <p:cNvSpPr txBox="1"/>
          <p:nvPr/>
        </p:nvSpPr>
        <p:spPr>
          <a:xfrm>
            <a:off x="6475073" y="4526989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Request</a:t>
            </a:r>
            <a:endParaRPr lang="fr-F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91B-D84F-4217-B128-62E5DF71BCEF}"/>
              </a:ext>
            </a:extLst>
          </p:cNvPr>
          <p:cNvSpPr txBox="1"/>
          <p:nvPr/>
        </p:nvSpPr>
        <p:spPr>
          <a:xfrm>
            <a:off x="7849589" y="4980730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JSON Object</a:t>
            </a:r>
          </a:p>
        </p:txBody>
      </p:sp>
    </p:spTree>
    <p:extLst>
      <p:ext uri="{BB962C8B-B14F-4D97-AF65-F5344CB8AC3E}">
        <p14:creationId xmlns:p14="http://schemas.microsoft.com/office/powerpoint/2010/main" val="156905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2685</Words>
  <Application>Microsoft Office PowerPoint</Application>
  <PresentationFormat>Widescreen</PresentationFormat>
  <Paragraphs>384</Paragraphs>
  <Slides>37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Avenir Roman</vt:lpstr>
      <vt:lpstr>Consolas</vt:lpstr>
      <vt:lpstr>Avenir Next</vt:lpstr>
      <vt:lpstr>Calibri</vt:lpstr>
      <vt:lpstr>Arial</vt:lpstr>
      <vt:lpstr>Office Theme</vt:lpstr>
      <vt:lpstr>Étude et mise en place d'une plateforme web facilitant la gestion de projets entre mandants et équipes de développeurs indépendants</vt:lpstr>
      <vt:lpstr>Contexte et objectifs</vt:lpstr>
      <vt:lpstr>Contexte</vt:lpstr>
      <vt:lpstr>Objectifs</vt:lpstr>
      <vt:lpstr>Plateforme web</vt:lpstr>
      <vt:lpstr>Back-end</vt:lpstr>
      <vt:lpstr>PowerPoint Presentation</vt:lpstr>
      <vt:lpstr>Persistance des données</vt:lpstr>
      <vt:lpstr>PowerPoint Presentation</vt:lpstr>
      <vt:lpstr>API REST</vt:lpstr>
      <vt:lpstr>Problèmes rencontrés</vt:lpstr>
      <vt:lpstr>Bilan</vt:lpstr>
      <vt:lpstr>Front-end</vt:lpstr>
      <vt:lpstr>TailwindCSS</vt:lpstr>
      <vt:lpstr>TailwindCSS</vt:lpstr>
      <vt:lpstr>Vue.js</vt:lpstr>
      <vt:lpstr>Définition d’un composant</vt:lpstr>
      <vt:lpstr>Variables statiques</vt:lpstr>
      <vt:lpstr>Variables dynamiques et requêtes</vt:lpstr>
      <vt:lpstr>Variables dynamiques et requêtes</vt:lpstr>
      <vt:lpstr>Problèmes rencontrés</vt:lpstr>
      <vt:lpstr>Bilan</vt:lpstr>
      <vt:lpstr>Déploiement</vt:lpstr>
      <vt:lpstr>Docker</vt:lpstr>
      <vt:lpstr>Problèmes rencontrés</vt:lpstr>
      <vt:lpstr>Bilan</vt:lpstr>
      <vt:lpstr>Résultats</vt:lpstr>
      <vt:lpstr>Objectifs du cahier des charges</vt:lpstr>
      <vt:lpstr>Planification et gestion</vt:lpstr>
      <vt:lpstr>Résultats</vt:lpstr>
      <vt:lpstr>Améliorations possibles</vt:lpstr>
      <vt:lpstr>Conclusion</vt:lpstr>
      <vt:lpstr>Conclusion</vt:lpstr>
      <vt:lpstr>   L'informatique, ça fait gagner beaucoup de temps... à condition d'en avoir beaucoup devant soi ! </vt:lpstr>
      <vt:lpstr>Démonstration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530</cp:revision>
  <dcterms:created xsi:type="dcterms:W3CDTF">2018-10-17T13:32:16Z</dcterms:created>
  <dcterms:modified xsi:type="dcterms:W3CDTF">2021-10-21T06:24:31Z</dcterms:modified>
</cp:coreProperties>
</file>